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7" r:id="rId4"/>
    <p:sldId id="266" r:id="rId5"/>
    <p:sldId id="265" r:id="rId6"/>
    <p:sldId id="263" r:id="rId7"/>
    <p:sldId id="264" r:id="rId8"/>
    <p:sldId id="262" r:id="rId9"/>
    <p:sldId id="261" r:id="rId10"/>
    <p:sldId id="260" r:id="rId11"/>
    <p:sldId id="259" r:id="rId12"/>
    <p:sldId id="258" r:id="rId13"/>
    <p:sldId id="25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7" autoAdjust="0"/>
    <p:restoredTop sz="94660"/>
  </p:normalViewPr>
  <p:slideViewPr>
    <p:cSldViewPr snapToGrid="0">
      <p:cViewPr varScale="1">
        <p:scale>
          <a:sx n="27" d="100"/>
          <a:sy n="27" d="100"/>
        </p:scale>
        <p:origin x="36" y="20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eg>
</file>

<file path=ppt/media/image12.gif>
</file>

<file path=ppt/media/image13.tiff>
</file>

<file path=ppt/media/image14.tiff>
</file>

<file path=ppt/media/image15.tiff>
</file>

<file path=ppt/media/image16.tiff>
</file>

<file path=ppt/media/image17.tiff>
</file>

<file path=ppt/media/image18.tiff>
</file>

<file path=ppt/media/image19.png>
</file>

<file path=ppt/media/image2.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301837C-9F56-48CD-83CB-7C044996A85A}" type="datetimeFigureOut">
              <a:rPr lang="en-US" smtClean="0"/>
              <a:t>7/17/2018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2369901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01837C-9F56-48CD-83CB-7C044996A85A}" type="datetimeFigureOut">
              <a:rPr lang="en-US" smtClean="0"/>
              <a:t>7/17/2018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23733644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01837C-9F56-48CD-83CB-7C044996A85A}" type="datetimeFigureOut">
              <a:rPr lang="en-US" smtClean="0"/>
              <a:t>7/17/2018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2375757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301837C-9F56-48CD-83CB-7C044996A85A}" type="datetimeFigureOut">
              <a:rPr lang="en-US" smtClean="0"/>
              <a:t>7/17/2018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2482043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301837C-9F56-48CD-83CB-7C044996A85A}" type="datetimeFigureOut">
              <a:rPr lang="en-US" smtClean="0"/>
              <a:t>7/17/2018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3624908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301837C-9F56-48CD-83CB-7C044996A85A}" type="datetimeFigureOut">
              <a:rPr lang="en-US" smtClean="0"/>
              <a:t>7/17/2018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3453213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301837C-9F56-48CD-83CB-7C044996A85A}" type="datetimeFigureOut">
              <a:rPr lang="en-US" smtClean="0"/>
              <a:t>7/17/2018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3491233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301837C-9F56-48CD-83CB-7C044996A85A}" type="datetimeFigureOut">
              <a:rPr lang="en-US" smtClean="0"/>
              <a:t>7/17/2018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13605211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01837C-9F56-48CD-83CB-7C044996A85A}" type="datetimeFigureOut">
              <a:rPr lang="en-US" smtClean="0"/>
              <a:t>7/17/2018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3987345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301837C-9F56-48CD-83CB-7C044996A85A}" type="datetimeFigureOut">
              <a:rPr lang="en-US" smtClean="0"/>
              <a:t>7/17/2018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2504174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301837C-9F56-48CD-83CB-7C044996A85A}" type="datetimeFigureOut">
              <a:rPr lang="en-US" smtClean="0"/>
              <a:t>7/17/2018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307B13-902D-4788-B41D-9812C7D5DB54}" type="slidenum">
              <a:rPr lang="en-US" smtClean="0"/>
              <a:t>‹#›</a:t>
            </a:fld>
            <a:endParaRPr lang="en-US"/>
          </a:p>
        </p:txBody>
      </p:sp>
    </p:spTree>
    <p:extLst>
      <p:ext uri="{BB962C8B-B14F-4D97-AF65-F5344CB8AC3E}">
        <p14:creationId xmlns:p14="http://schemas.microsoft.com/office/powerpoint/2010/main" val="1547944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01837C-9F56-48CD-83CB-7C044996A85A}" type="datetimeFigureOut">
              <a:rPr lang="en-US" smtClean="0"/>
              <a:t>7/17/2018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307B13-902D-4788-B41D-9812C7D5DB54}" type="slidenum">
              <a:rPr lang="en-US" smtClean="0"/>
              <a:t>‹#›</a:t>
            </a:fld>
            <a:endParaRPr lang="en-US"/>
          </a:p>
        </p:txBody>
      </p:sp>
    </p:spTree>
    <p:extLst>
      <p:ext uri="{BB962C8B-B14F-4D97-AF65-F5344CB8AC3E}">
        <p14:creationId xmlns:p14="http://schemas.microsoft.com/office/powerpoint/2010/main" val="16416193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hyperlink" Target="https://www.csoonline.com/article/3218104/malware/what-is-stuxnet-who-created-it-and-how-does-it-work.html" TargetMode="External"/><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1.xml.rels><?xml version="1.0" encoding="UTF-8" standalone="yes"?>
<Relationships xmlns="http://schemas.openxmlformats.org/package/2006/relationships"><Relationship Id="rId3" Type="http://schemas.openxmlformats.org/officeDocument/2006/relationships/image" Target="../media/image14.tiff"/><Relationship Id="rId7" Type="http://schemas.openxmlformats.org/officeDocument/2006/relationships/image" Target="../media/image18.tiff"/><Relationship Id="rId2" Type="http://schemas.openxmlformats.org/officeDocument/2006/relationships/image" Target="../media/image13.tiff"/><Relationship Id="rId1" Type="http://schemas.openxmlformats.org/officeDocument/2006/relationships/slideLayout" Target="../slideLayouts/slideLayout1.xml"/><Relationship Id="rId6" Type="http://schemas.openxmlformats.org/officeDocument/2006/relationships/image" Target="../media/image17.tiff"/><Relationship Id="rId5" Type="http://schemas.openxmlformats.org/officeDocument/2006/relationships/image" Target="../media/image16.tiff"/><Relationship Id="rId4" Type="http://schemas.openxmlformats.org/officeDocument/2006/relationships/image" Target="../media/image15.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t>MALWARE</a:t>
            </a:r>
            <a:endParaRPr lang="en-US" b="1" dirty="0"/>
          </a:p>
        </p:txBody>
      </p:sp>
      <p:sp>
        <p:nvSpPr>
          <p:cNvPr id="3" name="Subtitle 2"/>
          <p:cNvSpPr>
            <a:spLocks noGrp="1"/>
          </p:cNvSpPr>
          <p:nvPr>
            <p:ph type="subTitle" idx="1"/>
          </p:nvPr>
        </p:nvSpPr>
        <p:spPr/>
        <p:txBody>
          <a:bodyPr/>
          <a:lstStyle/>
          <a:p>
            <a:r>
              <a:rPr lang="en-US" dirty="0" smtClean="0"/>
              <a:t>CSP RIT 2018</a:t>
            </a:r>
            <a:endParaRPr lang="en-US" dirty="0"/>
          </a:p>
        </p:txBody>
      </p:sp>
    </p:spTree>
    <p:extLst>
      <p:ext uri="{BB962C8B-B14F-4D97-AF65-F5344CB8AC3E}">
        <p14:creationId xmlns:p14="http://schemas.microsoft.com/office/powerpoint/2010/main" val="1821142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27031" y="198438"/>
            <a:ext cx="5295581" cy="792162"/>
          </a:xfrm>
          <a:solidFill>
            <a:srgbClr val="F79646"/>
          </a:solidFill>
          <a:ln w="57150">
            <a:solidFill>
              <a:schemeClr val="tx2">
                <a:lumMod val="60000"/>
                <a:lumOff val="40000"/>
              </a:schemeClr>
            </a:solidFill>
          </a:ln>
          <a:effectLst>
            <a:glow rad="228600">
              <a:schemeClr val="accent6">
                <a:satMod val="175000"/>
                <a:alpha val="40000"/>
              </a:schemeClr>
            </a:glow>
          </a:effectLst>
        </p:spPr>
        <p:txBody>
          <a:bodyPr>
            <a:noAutofit/>
          </a:bodyPr>
          <a:lstStyle/>
          <a:p>
            <a:r>
              <a:rPr lang="en-US" sz="4800" b="1" i="1" dirty="0" err="1">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outerShdw blurRad="55000" dist="50800" dir="5400000" algn="tl">
                    <a:srgbClr val="000000">
                      <a:alpha val="33000"/>
                    </a:srgbClr>
                  </a:outerShdw>
                </a:effectLst>
              </a:rPr>
              <a:t>Stuxnet</a:t>
            </a:r>
            <a:r>
              <a:rPr lang="en-US" sz="4800" b="1" i="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outerShdw blurRad="55000" dist="50800" dir="5400000" algn="tl">
                    <a:srgbClr val="000000">
                      <a:alpha val="33000"/>
                    </a:srgbClr>
                  </a:outerShdw>
                </a:effectLst>
              </a:rPr>
              <a:t> Worm</a:t>
            </a:r>
            <a:endParaRPr lang="en-US" sz="4800" b="1" i="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outerShdw blurRad="55000" dist="50800" dir="5400000" algn="tl">
                  <a:srgbClr val="000000">
                    <a:alpha val="33000"/>
                  </a:srgbClr>
                </a:outerShdw>
              </a:effectLst>
            </a:endParaRPr>
          </a:p>
        </p:txBody>
      </p:sp>
      <p:sp>
        <p:nvSpPr>
          <p:cNvPr id="3" name="Content Placeholder 2"/>
          <p:cNvSpPr>
            <a:spLocks noGrp="1"/>
          </p:cNvSpPr>
          <p:nvPr>
            <p:ph idx="1"/>
          </p:nvPr>
        </p:nvSpPr>
        <p:spPr>
          <a:xfrm>
            <a:off x="5105400" y="1066801"/>
            <a:ext cx="5029200" cy="5648131"/>
          </a:xfrm>
        </p:spPr>
        <p:txBody>
          <a:bodyPr>
            <a:normAutofit fontScale="47500" lnSpcReduction="20000"/>
          </a:bodyPr>
          <a:lstStyle/>
          <a:p>
            <a:pPr marL="0" indent="0">
              <a:buNone/>
            </a:pPr>
            <a:r>
              <a:rPr lang="en-US" b="1" u="sng" dirty="0" smtClean="0"/>
              <a:t>What and When</a:t>
            </a:r>
          </a:p>
          <a:p>
            <a:pPr marL="236538" indent="-236538"/>
            <a:r>
              <a:rPr lang="en-US" dirty="0" smtClean="0"/>
              <a:t>Sabotage worm</a:t>
            </a:r>
          </a:p>
          <a:p>
            <a:pPr marL="236538" indent="-236538"/>
            <a:r>
              <a:rPr lang="en-US" dirty="0" smtClean="0"/>
              <a:t>Targeted Iran’s nuclear facilities in  2010</a:t>
            </a:r>
          </a:p>
          <a:p>
            <a:pPr marL="236538" indent="-236538"/>
            <a:r>
              <a:rPr lang="en-US" dirty="0" smtClean="0"/>
              <a:t>Targets industrial control systems</a:t>
            </a:r>
          </a:p>
          <a:p>
            <a:pPr marL="236538" lvl="1" indent="-236538"/>
            <a:r>
              <a:rPr lang="en-US" dirty="0" smtClean="0"/>
              <a:t>Specifically centrifuges used to produce and enrich uranium</a:t>
            </a:r>
          </a:p>
          <a:p>
            <a:pPr marL="236538" lvl="1" indent="-236538"/>
            <a:r>
              <a:rPr lang="en-US" dirty="0" smtClean="0"/>
              <a:t>Infects the computers used to control the centrifuges</a:t>
            </a:r>
          </a:p>
          <a:p>
            <a:pPr marL="236538" indent="-236538"/>
            <a:r>
              <a:rPr lang="en-US" dirty="0" smtClean="0"/>
              <a:t>Can destroy machinery and infrastructure</a:t>
            </a:r>
          </a:p>
          <a:p>
            <a:pPr marL="236538" indent="-236538">
              <a:buNone/>
            </a:pPr>
            <a:r>
              <a:rPr lang="en-US" b="1" u="sng" dirty="0" smtClean="0"/>
              <a:t>Who Created It</a:t>
            </a:r>
          </a:p>
          <a:p>
            <a:pPr marL="236538" indent="-236538"/>
            <a:r>
              <a:rPr lang="en-US" dirty="0" smtClean="0"/>
              <a:t>Widely accepted that the United States and Israel created it</a:t>
            </a:r>
            <a:br>
              <a:rPr lang="en-US" dirty="0" smtClean="0"/>
            </a:br>
            <a:r>
              <a:rPr lang="en-US" sz="2900" dirty="0"/>
              <a:t>(</a:t>
            </a:r>
            <a:r>
              <a:rPr lang="en-US" sz="2900" dirty="0">
                <a:hlinkClick r:id="rId2"/>
              </a:rPr>
              <a:t>https://www.csoonline.com/article/3218104/malware/what-is-stuxnet-who-created-it-and-how-does-it-work.html</a:t>
            </a:r>
            <a:r>
              <a:rPr lang="en-US" sz="2900" dirty="0"/>
              <a:t>)</a:t>
            </a:r>
          </a:p>
          <a:p>
            <a:pPr marL="236538" indent="-236538"/>
            <a:r>
              <a:rPr lang="en-US" sz="2900" dirty="0"/>
              <a:t>Never intended to make the internet</a:t>
            </a:r>
          </a:p>
          <a:p>
            <a:pPr marL="636588" lvl="1" indent="-236538"/>
            <a:r>
              <a:rPr lang="en-US" dirty="0" smtClean="0"/>
              <a:t>But it did</a:t>
            </a:r>
          </a:p>
          <a:p>
            <a:pPr marL="236538" indent="-236538">
              <a:buNone/>
            </a:pPr>
            <a:r>
              <a:rPr lang="en-US" b="1" u="sng" dirty="0" smtClean="0"/>
              <a:t>Vulnerability</a:t>
            </a:r>
            <a:endParaRPr lang="en-US" b="1" u="sng" dirty="0"/>
          </a:p>
          <a:p>
            <a:pPr marL="236538" indent="-236538"/>
            <a:r>
              <a:rPr lang="en-US" dirty="0" smtClean="0"/>
              <a:t>Exploits Windows zero-day vulnerabilities before they become known to Microsoft</a:t>
            </a:r>
          </a:p>
          <a:p>
            <a:pPr marL="236538" indent="-236538">
              <a:buNone/>
            </a:pPr>
            <a:r>
              <a:rPr lang="en-US" sz="3300" b="1" u="sng" dirty="0"/>
              <a:t>Fix</a:t>
            </a:r>
          </a:p>
          <a:p>
            <a:pPr marL="236538" indent="-236538"/>
            <a:r>
              <a:rPr lang="en-US" dirty="0" smtClean="0"/>
              <a:t>Patches released by Microsoft for the Windows platform</a:t>
            </a:r>
          </a:p>
          <a:p>
            <a:pPr marL="236538" indent="-236538">
              <a:buNone/>
            </a:pPr>
            <a:r>
              <a:rPr lang="en-US" b="1" u="sng" dirty="0" smtClean="0"/>
              <a:t>Recent Activity</a:t>
            </a:r>
          </a:p>
          <a:p>
            <a:pPr marL="236538" indent="-236538"/>
            <a:r>
              <a:rPr lang="en-US" dirty="0" err="1" smtClean="0"/>
              <a:t>Duqu</a:t>
            </a:r>
            <a:r>
              <a:rPr lang="en-US" dirty="0" smtClean="0"/>
              <a:t> descendent</a:t>
            </a:r>
          </a:p>
          <a:p>
            <a:pPr marL="236538" lvl="1" indent="-236538"/>
            <a:r>
              <a:rPr lang="en-US" dirty="0" smtClean="0"/>
              <a:t>Appeared in energy facilities of at least eight countries</a:t>
            </a:r>
          </a:p>
          <a:p>
            <a:pPr marL="236538" lvl="1" indent="-236538"/>
            <a:r>
              <a:rPr lang="en-US" dirty="0" smtClean="0"/>
              <a:t>No actual attacks yet</a:t>
            </a:r>
          </a:p>
          <a:p>
            <a:pPr marL="236538" lvl="1" indent="-236538"/>
            <a:r>
              <a:rPr lang="en-US" dirty="0" smtClean="0"/>
              <a:t>Probing for sensitive info and weaknesses for  possible future attacks</a:t>
            </a:r>
            <a:endParaRPr lang="en-US" dirty="0"/>
          </a:p>
        </p:txBody>
      </p:sp>
      <p:pic>
        <p:nvPicPr>
          <p:cNvPr id="1028" name="Picture 4" descr="Image result for high voltage power line tower no background"/>
          <p:cNvPicPr>
            <a:picLocks noChangeAspect="1" noChangeArrowheads="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1724251" y="1066800"/>
            <a:ext cx="2733131" cy="520009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Man with a sledge hammer no background"/>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62400" y="4876801"/>
            <a:ext cx="772726" cy="1609531"/>
          </a:xfrm>
          <a:prstGeom prst="rect">
            <a:avLst/>
          </a:prstGeom>
          <a:noFill/>
          <a:extLst>
            <a:ext uri="{909E8E84-426E-40DD-AFC4-6F175D3DCCD1}">
              <a14:hiddenFill xmlns:a14="http://schemas.microsoft.com/office/drawing/2010/main">
                <a:solidFill>
                  <a:srgbClr val="FFFFFF"/>
                </a:solidFill>
              </a14:hiddenFill>
            </a:ext>
          </a:extLst>
        </p:spPr>
      </p:pic>
      <p:sp>
        <p:nvSpPr>
          <p:cNvPr id="4" name="Cloud Callout 3"/>
          <p:cNvSpPr/>
          <p:nvPr/>
        </p:nvSpPr>
        <p:spPr>
          <a:xfrm>
            <a:off x="3962401" y="3962400"/>
            <a:ext cx="952819" cy="838200"/>
          </a:xfrm>
          <a:prstGeom prst="cloudCallout">
            <a:avLst>
              <a:gd name="adj1" fmla="val -1267"/>
              <a:gd name="adj2" fmla="val 79446"/>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Heh,Heh</a:t>
            </a:r>
            <a:endParaRPr lang="en-US" dirty="0"/>
          </a:p>
        </p:txBody>
      </p:sp>
      <p:sp>
        <p:nvSpPr>
          <p:cNvPr id="5" name="Cloud Callout 4"/>
          <p:cNvSpPr/>
          <p:nvPr/>
        </p:nvSpPr>
        <p:spPr>
          <a:xfrm>
            <a:off x="1724250" y="645850"/>
            <a:ext cx="1295400" cy="609600"/>
          </a:xfrm>
          <a:prstGeom prst="cloudCallout">
            <a:avLst>
              <a:gd name="adj1" fmla="val -40022"/>
              <a:gd name="adj2" fmla="val 12986"/>
            </a:avLst>
          </a:prstGeom>
          <a:gradFill flip="none" rotWithShape="1">
            <a:gsLst>
              <a:gs pos="6000">
                <a:srgbClr val="C7C7C7"/>
              </a:gs>
              <a:gs pos="0">
                <a:schemeClr val="bg1">
                  <a:shade val="30000"/>
                  <a:satMod val="115000"/>
                </a:schemeClr>
              </a:gs>
              <a:gs pos="21000">
                <a:schemeClr val="bg1">
                  <a:shade val="67500"/>
                  <a:satMod val="115000"/>
                </a:schemeClr>
              </a:gs>
              <a:gs pos="100000">
                <a:schemeClr val="bg1">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loud Callout 9"/>
          <p:cNvSpPr/>
          <p:nvPr/>
        </p:nvSpPr>
        <p:spPr>
          <a:xfrm>
            <a:off x="2590800" y="353627"/>
            <a:ext cx="1295400" cy="609600"/>
          </a:xfrm>
          <a:prstGeom prst="cloudCallout">
            <a:avLst>
              <a:gd name="adj1" fmla="val -5756"/>
              <a:gd name="adj2" fmla="val 4211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loud Callout 10"/>
          <p:cNvSpPr/>
          <p:nvPr/>
        </p:nvSpPr>
        <p:spPr>
          <a:xfrm>
            <a:off x="3265133" y="485313"/>
            <a:ext cx="1295400" cy="609600"/>
          </a:xfrm>
          <a:prstGeom prst="cloudCallout">
            <a:avLst>
              <a:gd name="adj1" fmla="val 29881"/>
              <a:gd name="adj2" fmla="val 10073"/>
            </a:avLst>
          </a:prstGeom>
          <a:gradFill flip="none" rotWithShape="1">
            <a:gsLst>
              <a:gs pos="6000">
                <a:srgbClr val="C7C7C7"/>
              </a:gs>
              <a:gs pos="0">
                <a:schemeClr val="bg1">
                  <a:shade val="30000"/>
                  <a:satMod val="115000"/>
                </a:schemeClr>
              </a:gs>
              <a:gs pos="21000">
                <a:schemeClr val="bg1">
                  <a:shade val="67500"/>
                  <a:satMod val="115000"/>
                </a:schemeClr>
              </a:gs>
              <a:gs pos="100000">
                <a:schemeClr val="bg1">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602375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0923C92-07E0-4A43-A966-3FDF2980B297}"/>
              </a:ext>
            </a:extLst>
          </p:cNvPr>
          <p:cNvSpPr/>
          <p:nvPr/>
        </p:nvSpPr>
        <p:spPr>
          <a:xfrm>
            <a:off x="0" y="350246"/>
            <a:ext cx="12218506" cy="6858000"/>
          </a:xfrm>
          <a:prstGeom prst="rect">
            <a:avLst/>
          </a:prstGeom>
          <a:gradFill>
            <a:gsLst>
              <a:gs pos="25000">
                <a:schemeClr val="bg1"/>
              </a:gs>
              <a:gs pos="100000">
                <a:srgbClr val="FFA49E"/>
              </a:gs>
              <a:gs pos="100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6825BAC-74FE-5A47-8D3B-B24EE3DDCE5C}"/>
              </a:ext>
            </a:extLst>
          </p:cNvPr>
          <p:cNvPicPr>
            <a:picLocks noChangeAspect="1"/>
          </p:cNvPicPr>
          <p:nvPr/>
        </p:nvPicPr>
        <p:blipFill>
          <a:blip r:embed="rId2"/>
          <a:stretch>
            <a:fillRect/>
          </a:stretch>
        </p:blipFill>
        <p:spPr>
          <a:xfrm>
            <a:off x="2974774" y="2037099"/>
            <a:ext cx="2758955" cy="1422586"/>
          </a:xfrm>
          <a:prstGeom prst="rect">
            <a:avLst/>
          </a:prstGeom>
        </p:spPr>
      </p:pic>
      <p:grpSp>
        <p:nvGrpSpPr>
          <p:cNvPr id="9" name="Group 8">
            <a:extLst>
              <a:ext uri="{FF2B5EF4-FFF2-40B4-BE49-F238E27FC236}">
                <a16:creationId xmlns:a16="http://schemas.microsoft.com/office/drawing/2014/main" id="{7F5164F7-0190-174C-9817-C326CE733815}"/>
              </a:ext>
            </a:extLst>
          </p:cNvPr>
          <p:cNvGrpSpPr/>
          <p:nvPr/>
        </p:nvGrpSpPr>
        <p:grpSpPr>
          <a:xfrm>
            <a:off x="2430116" y="-8842"/>
            <a:ext cx="6914115" cy="937284"/>
            <a:chOff x="2291988" y="0"/>
            <a:chExt cx="6914115" cy="937284"/>
          </a:xfrm>
        </p:grpSpPr>
        <p:sp>
          <p:nvSpPr>
            <p:cNvPr id="5" name="Rectangle 4">
              <a:extLst>
                <a:ext uri="{FF2B5EF4-FFF2-40B4-BE49-F238E27FC236}">
                  <a16:creationId xmlns:a16="http://schemas.microsoft.com/office/drawing/2014/main" id="{957ABF20-40FF-6B47-962A-74C0CDA491E1}"/>
                </a:ext>
              </a:extLst>
            </p:cNvPr>
            <p:cNvSpPr/>
            <p:nvPr/>
          </p:nvSpPr>
          <p:spPr>
            <a:xfrm>
              <a:off x="3218183" y="0"/>
              <a:ext cx="5046381" cy="923330"/>
            </a:xfrm>
            <a:prstGeom prst="rect">
              <a:avLst/>
            </a:prstGeom>
            <a:noFill/>
            <a:ln>
              <a:noFill/>
            </a:ln>
          </p:spPr>
          <p:txBody>
            <a:bodyPr wrap="none" lIns="91440" tIns="45720" rIns="91440" bIns="45720">
              <a:spAutoFit/>
            </a:bodyPr>
            <a:lstStyle/>
            <a:p>
              <a:pPr algn="ctr"/>
              <a:r>
                <a:rPr lang="en-US" sz="5400" b="1" dirty="0">
                  <a:ln w="12700" cmpd="sng">
                    <a:solidFill>
                      <a:schemeClr val="accent4"/>
                    </a:solidFill>
                    <a:prstDash val="solid"/>
                  </a:ln>
                  <a:solidFill>
                    <a:srgbClr val="FF0000"/>
                  </a:solidFill>
                </a:rPr>
                <a:t>ILOVEYOU Worm</a:t>
              </a:r>
            </a:p>
          </p:txBody>
        </p:sp>
        <p:pic>
          <p:nvPicPr>
            <p:cNvPr id="6" name="Picture 5">
              <a:extLst>
                <a:ext uri="{FF2B5EF4-FFF2-40B4-BE49-F238E27FC236}">
                  <a16:creationId xmlns:a16="http://schemas.microsoft.com/office/drawing/2014/main" id="{BB1986CA-18E8-BE4A-8653-F170A73F37C4}"/>
                </a:ext>
              </a:extLst>
            </p:cNvPr>
            <p:cNvPicPr>
              <a:picLocks noChangeAspect="1"/>
            </p:cNvPicPr>
            <p:nvPr/>
          </p:nvPicPr>
          <p:blipFill rotWithShape="1">
            <a:blip r:embed="rId3"/>
            <a:srcRect t="13715"/>
            <a:stretch/>
          </p:blipFill>
          <p:spPr>
            <a:xfrm>
              <a:off x="8120871" y="891"/>
              <a:ext cx="1085232" cy="936393"/>
            </a:xfrm>
            <a:prstGeom prst="rect">
              <a:avLst/>
            </a:prstGeom>
          </p:spPr>
        </p:pic>
        <p:pic>
          <p:nvPicPr>
            <p:cNvPr id="7" name="Picture 6">
              <a:extLst>
                <a:ext uri="{FF2B5EF4-FFF2-40B4-BE49-F238E27FC236}">
                  <a16:creationId xmlns:a16="http://schemas.microsoft.com/office/drawing/2014/main" id="{B873D88D-BF08-C54C-B816-99E99A39C968}"/>
                </a:ext>
              </a:extLst>
            </p:cNvPr>
            <p:cNvPicPr>
              <a:picLocks noChangeAspect="1"/>
            </p:cNvPicPr>
            <p:nvPr/>
          </p:nvPicPr>
          <p:blipFill>
            <a:blip r:embed="rId4">
              <a:duotone>
                <a:schemeClr val="accent2">
                  <a:shade val="45000"/>
                  <a:satMod val="135000"/>
                </a:schemeClr>
                <a:prstClr val="white"/>
              </a:duotone>
            </a:blip>
            <a:stretch>
              <a:fillRect/>
            </a:stretch>
          </p:blipFill>
          <p:spPr>
            <a:xfrm rot="19444829">
              <a:off x="8398902" y="54463"/>
              <a:ext cx="466661" cy="609250"/>
            </a:xfrm>
            <a:prstGeom prst="rect">
              <a:avLst/>
            </a:prstGeom>
          </p:spPr>
        </p:pic>
        <p:pic>
          <p:nvPicPr>
            <p:cNvPr id="8" name="Picture 7">
              <a:extLst>
                <a:ext uri="{FF2B5EF4-FFF2-40B4-BE49-F238E27FC236}">
                  <a16:creationId xmlns:a16="http://schemas.microsoft.com/office/drawing/2014/main" id="{F39EC99B-3A37-B147-A6D9-610E86AE38D4}"/>
                </a:ext>
              </a:extLst>
            </p:cNvPr>
            <p:cNvPicPr>
              <a:picLocks noChangeAspect="1"/>
            </p:cNvPicPr>
            <p:nvPr/>
          </p:nvPicPr>
          <p:blipFill rotWithShape="1">
            <a:blip r:embed="rId3"/>
            <a:srcRect t="13715"/>
            <a:stretch/>
          </p:blipFill>
          <p:spPr>
            <a:xfrm>
              <a:off x="2291988" y="890"/>
              <a:ext cx="1085232" cy="936393"/>
            </a:xfrm>
            <a:prstGeom prst="rect">
              <a:avLst/>
            </a:prstGeom>
          </p:spPr>
        </p:pic>
      </p:grpSp>
      <p:sp>
        <p:nvSpPr>
          <p:cNvPr id="10" name="TextBox 9">
            <a:extLst>
              <a:ext uri="{FF2B5EF4-FFF2-40B4-BE49-F238E27FC236}">
                <a16:creationId xmlns:a16="http://schemas.microsoft.com/office/drawing/2014/main" id="{92CEA64D-0ECA-3B46-9938-7830C8D486DA}"/>
              </a:ext>
            </a:extLst>
          </p:cNvPr>
          <p:cNvSpPr txBox="1"/>
          <p:nvPr/>
        </p:nvSpPr>
        <p:spPr>
          <a:xfrm>
            <a:off x="8341891" y="3851739"/>
            <a:ext cx="3743420" cy="2677656"/>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The day after releasing the worm, the culprits responsible, </a:t>
            </a:r>
            <a:r>
              <a:rPr lang="en-US" sz="1400" dirty="0" err="1">
                <a:latin typeface="Times New Roman" panose="02020603050405020304" pitchFamily="18" charset="0"/>
                <a:cs typeface="Times New Roman" panose="02020603050405020304" pitchFamily="18" charset="0"/>
              </a:rPr>
              <a:t>Reonel</a:t>
            </a:r>
            <a:r>
              <a:rPr lang="en-US" sz="1400" dirty="0">
                <a:latin typeface="Times New Roman" panose="02020603050405020304" pitchFamily="18" charset="0"/>
                <a:cs typeface="Times New Roman" panose="02020603050405020304" pitchFamily="18" charset="0"/>
              </a:rPr>
              <a:t> Ramones and </a:t>
            </a:r>
            <a:r>
              <a:rPr lang="en-US" sz="1400" dirty="0" err="1">
                <a:latin typeface="Times New Roman" panose="02020603050405020304" pitchFamily="18" charset="0"/>
                <a:cs typeface="Times New Roman" panose="02020603050405020304" pitchFamily="18" charset="0"/>
              </a:rPr>
              <a:t>Onel</a:t>
            </a:r>
            <a:r>
              <a:rPr lang="en-US" sz="1400" dirty="0">
                <a:latin typeface="Times New Roman" panose="02020603050405020304" pitchFamily="18" charset="0"/>
                <a:cs typeface="Times New Roman" panose="02020603050405020304" pitchFamily="18" charset="0"/>
              </a:rPr>
              <a:t> de Guzman, became targets of a criminal investigation by the </a:t>
            </a:r>
            <a:r>
              <a:rPr lang="en-US" sz="1400" dirty="0" err="1">
                <a:latin typeface="Times New Roman" panose="02020603050405020304" pitchFamily="18" charset="0"/>
                <a:cs typeface="Times New Roman" panose="02020603050405020304" pitchFamily="18" charset="0"/>
              </a:rPr>
              <a:t>Phillippines</a:t>
            </a:r>
            <a:r>
              <a:rPr lang="en-US" sz="1400" dirty="0">
                <a:latin typeface="Times New Roman" panose="02020603050405020304" pitchFamily="18" charset="0"/>
                <a:cs typeface="Times New Roman" panose="02020603050405020304" pitchFamily="18" charset="0"/>
              </a:rPr>
              <a:t>’ National Bureau of Investigation. They were eventually arrested. However, they were released with all charges dropped because no laws against malware existed at the time. Shortly thereafter, the Philippine Congress enacted the E-Commerce Law, recognizing and penalizing unlawful transactions involving electronics. PCs and email services are now more equipped to detect such threats.</a:t>
            </a:r>
          </a:p>
        </p:txBody>
      </p:sp>
      <p:sp>
        <p:nvSpPr>
          <p:cNvPr id="11" name="TextBox 10">
            <a:extLst>
              <a:ext uri="{FF2B5EF4-FFF2-40B4-BE49-F238E27FC236}">
                <a16:creationId xmlns:a16="http://schemas.microsoft.com/office/drawing/2014/main" id="{49420B68-0938-2D43-86E6-34F5A7127B03}"/>
              </a:ext>
            </a:extLst>
          </p:cNvPr>
          <p:cNvSpPr txBox="1"/>
          <p:nvPr/>
        </p:nvSpPr>
        <p:spPr>
          <a:xfrm>
            <a:off x="0" y="902254"/>
            <a:ext cx="12192000" cy="707886"/>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ILOVEYOU (and consequent variants) was a computer worm that in May 2000, devastated millions of computers worldwide, costing approximately $20.5 – 23.7 billion in damages and cleanup.</a:t>
            </a:r>
          </a:p>
        </p:txBody>
      </p:sp>
      <p:pic>
        <p:nvPicPr>
          <p:cNvPr id="12" name="Picture 11">
            <a:extLst>
              <a:ext uri="{FF2B5EF4-FFF2-40B4-BE49-F238E27FC236}">
                <a16:creationId xmlns:a16="http://schemas.microsoft.com/office/drawing/2014/main" id="{B793AC1B-3B4C-3F4E-9091-7A3D116AD306}"/>
              </a:ext>
            </a:extLst>
          </p:cNvPr>
          <p:cNvPicPr>
            <a:picLocks noChangeAspect="1"/>
          </p:cNvPicPr>
          <p:nvPr/>
        </p:nvPicPr>
        <p:blipFill>
          <a:blip r:embed="rId5">
            <a:duotone>
              <a:schemeClr val="accent2">
                <a:shade val="45000"/>
                <a:satMod val="135000"/>
              </a:schemeClr>
              <a:prstClr val="white"/>
            </a:duotone>
          </a:blip>
          <a:stretch>
            <a:fillRect/>
          </a:stretch>
        </p:blipFill>
        <p:spPr>
          <a:xfrm>
            <a:off x="4970" y="4343641"/>
            <a:ext cx="2885066" cy="1272388"/>
          </a:xfrm>
          <a:prstGeom prst="rect">
            <a:avLst/>
          </a:prstGeom>
          <a:ln>
            <a:noFill/>
          </a:ln>
          <a:effectLst>
            <a:softEdge rad="112500"/>
          </a:effectLst>
        </p:spPr>
      </p:pic>
      <p:sp>
        <p:nvSpPr>
          <p:cNvPr id="13" name="TextBox 12">
            <a:extLst>
              <a:ext uri="{FF2B5EF4-FFF2-40B4-BE49-F238E27FC236}">
                <a16:creationId xmlns:a16="http://schemas.microsoft.com/office/drawing/2014/main" id="{F9A68623-9275-6C48-B2D0-CDE78B271E13}"/>
              </a:ext>
            </a:extLst>
          </p:cNvPr>
          <p:cNvSpPr txBox="1"/>
          <p:nvPr/>
        </p:nvSpPr>
        <p:spPr>
          <a:xfrm>
            <a:off x="1" y="1838646"/>
            <a:ext cx="2796208" cy="2246769"/>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It was initially spread via an email with subject ILOVEYOU with attached file “LOVE-LETTER-FOR-</a:t>
            </a:r>
            <a:r>
              <a:rPr lang="en-US" sz="1400" dirty="0" err="1">
                <a:latin typeface="Times New Roman" panose="02020603050405020304" pitchFamily="18" charset="0"/>
                <a:cs typeface="Times New Roman" panose="02020603050405020304" pitchFamily="18" charset="0"/>
              </a:rPr>
              <a:t>YOU.txt.vbs</a:t>
            </a:r>
            <a:r>
              <a:rPr lang="en-US" sz="1400" dirty="0">
                <a:latin typeface="Times New Roman" panose="02020603050405020304" pitchFamily="18" charset="0"/>
                <a:cs typeface="Times New Roman" panose="02020603050405020304" pitchFamily="18" charset="0"/>
              </a:rPr>
              <a:t>.” Windows hid file types in file names by omitting everything right of, and including, the right-most period, giving this .</a:t>
            </a:r>
            <a:r>
              <a:rPr lang="en-US" sz="1400" dirty="0" err="1">
                <a:latin typeface="Times New Roman" panose="02020603050405020304" pitchFamily="18" charset="0"/>
                <a:cs typeface="Times New Roman" panose="02020603050405020304" pitchFamily="18" charset="0"/>
              </a:rPr>
              <a:t>vbs</a:t>
            </a:r>
            <a:r>
              <a:rPr lang="en-US" sz="1400" dirty="0">
                <a:latin typeface="Times New Roman" panose="02020603050405020304" pitchFamily="18" charset="0"/>
                <a:cs typeface="Times New Roman" panose="02020603050405020304" pitchFamily="18" charset="0"/>
              </a:rPr>
              <a:t> file the appearance of a text document.</a:t>
            </a:r>
          </a:p>
          <a:p>
            <a:endParaRPr lang="en-US" sz="1400"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7C46A4D4-7490-A448-BFBA-64AB06B9C1AD}"/>
              </a:ext>
            </a:extLst>
          </p:cNvPr>
          <p:cNvSpPr txBox="1"/>
          <p:nvPr/>
        </p:nvSpPr>
        <p:spPr>
          <a:xfrm>
            <a:off x="2911771" y="4327363"/>
            <a:ext cx="3057723" cy="1600438"/>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Once opened by the victim, the worm overwrote most files saved on the hard drive with versions of itself, then emailed versions of itself to everyone in the victim’s Microsoft Outlook address book.</a:t>
            </a:r>
          </a:p>
          <a:p>
            <a:endParaRPr lang="en-US" sz="1400"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67702AF6-8285-104E-BAB4-4A6B298FE3C5}"/>
              </a:ext>
            </a:extLst>
          </p:cNvPr>
          <p:cNvSpPr txBox="1"/>
          <p:nvPr/>
        </p:nvSpPr>
        <p:spPr>
          <a:xfrm>
            <a:off x="6337435" y="1859247"/>
            <a:ext cx="3230636" cy="1815882"/>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It originated in the Philippines and spread westward, infecting an estimated 10% of all internet-connected computers at the time in ten days. Many corporations and government entities, such as the Pentagon, CIA, and British Parliament, completely shut down their mail systems.</a:t>
            </a:r>
          </a:p>
          <a:p>
            <a:endParaRPr lang="en-US" sz="1400"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BA74524E-7734-8D40-A027-E5EB53BCC6A9}"/>
              </a:ext>
            </a:extLst>
          </p:cNvPr>
          <p:cNvPicPr>
            <a:picLocks noChangeAspect="1"/>
          </p:cNvPicPr>
          <p:nvPr/>
        </p:nvPicPr>
        <p:blipFill>
          <a:blip r:embed="rId6"/>
          <a:stretch>
            <a:fillRect/>
          </a:stretch>
        </p:blipFill>
        <p:spPr>
          <a:xfrm>
            <a:off x="9568071" y="2025717"/>
            <a:ext cx="2529042" cy="14225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9" name="Picture 18">
            <a:extLst>
              <a:ext uri="{FF2B5EF4-FFF2-40B4-BE49-F238E27FC236}">
                <a16:creationId xmlns:a16="http://schemas.microsoft.com/office/drawing/2014/main" id="{8F65D155-B179-8B4C-B484-1A22CC4C089C}"/>
              </a:ext>
            </a:extLst>
          </p:cNvPr>
          <p:cNvPicPr>
            <a:picLocks noChangeAspect="1"/>
          </p:cNvPicPr>
          <p:nvPr/>
        </p:nvPicPr>
        <p:blipFill>
          <a:blip r:embed="rId7"/>
          <a:stretch>
            <a:fillRect/>
          </a:stretch>
        </p:blipFill>
        <p:spPr>
          <a:xfrm>
            <a:off x="6096000" y="4451722"/>
            <a:ext cx="1905000" cy="1219200"/>
          </a:xfrm>
          <a:prstGeom prst="rect">
            <a:avLst/>
          </a:prstGeom>
          <a:ln w="635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1147620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SQL Insertion/Injection</a:t>
            </a:r>
            <a:br>
              <a:rPr lang="en-US" dirty="0" smtClean="0"/>
            </a:br>
            <a:r>
              <a:rPr lang="en-US" sz="3600" dirty="0" smtClean="0"/>
              <a:t>Most common technique used by attackers to attack websites</a:t>
            </a:r>
            <a:endParaRPr lang="en-US" sz="3600" dirty="0"/>
          </a:p>
        </p:txBody>
      </p:sp>
      <p:grpSp>
        <p:nvGrpSpPr>
          <p:cNvPr id="16" name="Group 15"/>
          <p:cNvGrpSpPr/>
          <p:nvPr/>
        </p:nvGrpSpPr>
        <p:grpSpPr>
          <a:xfrm>
            <a:off x="1758656" y="1635647"/>
            <a:ext cx="8674689" cy="3586706"/>
            <a:chOff x="692331" y="1070544"/>
            <a:chExt cx="8674689" cy="3586706"/>
          </a:xfrm>
        </p:grpSpPr>
        <p:sp>
          <p:nvSpPr>
            <p:cNvPr id="6" name="Right Arrow 5"/>
            <p:cNvSpPr/>
            <p:nvPr/>
          </p:nvSpPr>
          <p:spPr>
            <a:xfrm>
              <a:off x="790303" y="2090057"/>
              <a:ext cx="2775857" cy="148263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flipH="1">
              <a:off x="3252658" y="2076994"/>
              <a:ext cx="1064623" cy="1495697"/>
              <a:chOff x="3722914" y="2076994"/>
              <a:chExt cx="1064623" cy="1495697"/>
            </a:xfrm>
          </p:grpSpPr>
          <p:sp>
            <p:nvSpPr>
              <p:cNvPr id="7" name="Right Triangle 6"/>
              <p:cNvSpPr/>
              <p:nvPr/>
            </p:nvSpPr>
            <p:spPr>
              <a:xfrm flipV="1">
                <a:off x="3722914" y="2076994"/>
                <a:ext cx="1064623" cy="764177"/>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Triangle 7"/>
              <p:cNvSpPr/>
              <p:nvPr/>
            </p:nvSpPr>
            <p:spPr>
              <a:xfrm>
                <a:off x="3722914" y="2808514"/>
                <a:ext cx="1064623" cy="764177"/>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p:cNvSpPr/>
            <p:nvPr/>
          </p:nvSpPr>
          <p:spPr>
            <a:xfrm>
              <a:off x="4310743" y="2076994"/>
              <a:ext cx="1469571" cy="1495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692331" y="2540732"/>
              <a:ext cx="2227217" cy="646331"/>
            </a:xfrm>
            <a:prstGeom prst="rect">
              <a:avLst/>
            </a:prstGeom>
            <a:noFill/>
          </p:spPr>
          <p:txBody>
            <a:bodyPr wrap="square" rtlCol="0">
              <a:spAutoFit/>
            </a:bodyPr>
            <a:lstStyle/>
            <a:p>
              <a:pPr algn="ctr"/>
              <a:r>
                <a:rPr lang="en-US" dirty="0" smtClean="0"/>
                <a:t>Malicious SQL Statements</a:t>
              </a:r>
              <a:endParaRPr lang="en-US" dirty="0"/>
            </a:p>
          </p:txBody>
        </p:sp>
        <p:sp>
          <p:nvSpPr>
            <p:cNvPr id="13" name="TextBox 12"/>
            <p:cNvSpPr txBox="1"/>
            <p:nvPr/>
          </p:nvSpPr>
          <p:spPr>
            <a:xfrm>
              <a:off x="3823053" y="2379506"/>
              <a:ext cx="2227217" cy="923330"/>
            </a:xfrm>
            <a:prstGeom prst="rect">
              <a:avLst/>
            </a:prstGeom>
            <a:noFill/>
          </p:spPr>
          <p:txBody>
            <a:bodyPr wrap="square" rtlCol="0">
              <a:spAutoFit/>
            </a:bodyPr>
            <a:lstStyle/>
            <a:p>
              <a:pPr algn="ctr"/>
              <a:r>
                <a:rPr lang="en-US" dirty="0" smtClean="0"/>
                <a:t>Vulnerability in Target’s SQL-</a:t>
              </a:r>
              <a:br>
                <a:rPr lang="en-US" dirty="0" smtClean="0"/>
              </a:br>
              <a:r>
                <a:rPr lang="en-US" dirty="0" smtClean="0"/>
                <a:t>Based Application</a:t>
              </a:r>
              <a:endParaRPr lang="en-US" dirty="0"/>
            </a:p>
          </p:txBody>
        </p:sp>
        <p:sp>
          <p:nvSpPr>
            <p:cNvPr id="15" name="Oval 14"/>
            <p:cNvSpPr/>
            <p:nvPr/>
          </p:nvSpPr>
          <p:spPr>
            <a:xfrm>
              <a:off x="5780314" y="1070544"/>
              <a:ext cx="3586706" cy="358670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460058" y="1238853"/>
              <a:ext cx="2227217" cy="3139321"/>
            </a:xfrm>
            <a:prstGeom prst="rect">
              <a:avLst/>
            </a:prstGeom>
            <a:noFill/>
          </p:spPr>
          <p:txBody>
            <a:bodyPr wrap="square" rtlCol="0">
              <a:spAutoFit/>
            </a:bodyPr>
            <a:lstStyle/>
            <a:p>
              <a:pPr algn="ctr"/>
              <a:r>
                <a:rPr lang="en-US" dirty="0" smtClean="0"/>
                <a:t>Malicious SQL Statements Run as Attackers  Attempt to Gain Root Access to the Server.</a:t>
              </a:r>
              <a:br>
                <a:rPr lang="en-US" dirty="0" smtClean="0"/>
              </a:br>
              <a:r>
                <a:rPr lang="en-US" dirty="0" smtClean="0"/>
                <a:t/>
              </a:r>
              <a:br>
                <a:rPr lang="en-US" dirty="0" smtClean="0"/>
              </a:br>
              <a:r>
                <a:rPr lang="en-US" dirty="0" smtClean="0"/>
                <a:t>This Allows the Attacker to Gather Information and Data from Other Systems on the Network</a:t>
              </a:r>
              <a:endParaRPr lang="en-US" dirty="0"/>
            </a:p>
          </p:txBody>
        </p:sp>
      </p:grpSp>
    </p:spTree>
    <p:extLst>
      <p:ext uri="{BB962C8B-B14F-4D97-AF65-F5344CB8AC3E}">
        <p14:creationId xmlns:p14="http://schemas.microsoft.com/office/powerpoint/2010/main" val="4010347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76375" y="0"/>
            <a:ext cx="9105900" cy="7740016"/>
          </a:xfrm>
        </p:spPr>
      </p:pic>
    </p:spTree>
    <p:extLst>
      <p:ext uri="{BB962C8B-B14F-4D97-AF65-F5344CB8AC3E}">
        <p14:creationId xmlns:p14="http://schemas.microsoft.com/office/powerpoint/2010/main" val="3852747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16787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05507" y="111929"/>
            <a:ext cx="11774439" cy="6591326"/>
          </a:xfrm>
          <a:prstGeom prst="rect">
            <a:avLst/>
          </a:prstGeom>
        </p:spPr>
      </p:pic>
    </p:spTree>
    <p:extLst>
      <p:ext uri="{BB962C8B-B14F-4D97-AF65-F5344CB8AC3E}">
        <p14:creationId xmlns:p14="http://schemas.microsoft.com/office/powerpoint/2010/main" val="657670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235962" cy="6865582"/>
          </a:xfrm>
          <a:prstGeom prst="rect">
            <a:avLst/>
          </a:prstGeom>
        </p:spPr>
      </p:pic>
    </p:spTree>
    <p:extLst>
      <p:ext uri="{BB962C8B-B14F-4D97-AF65-F5344CB8AC3E}">
        <p14:creationId xmlns:p14="http://schemas.microsoft.com/office/powerpoint/2010/main" val="885010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526345" y="-6509"/>
            <a:ext cx="9154771" cy="6864509"/>
          </a:xfrm>
          <a:prstGeom prst="rect">
            <a:avLst/>
          </a:prstGeom>
        </p:spPr>
      </p:pic>
    </p:spTree>
    <p:extLst>
      <p:ext uri="{BB962C8B-B14F-4D97-AF65-F5344CB8AC3E}">
        <p14:creationId xmlns:p14="http://schemas.microsoft.com/office/powerpoint/2010/main" val="680225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522022" y="0"/>
            <a:ext cx="9147956" cy="6851581"/>
          </a:xfrm>
          <a:prstGeom prst="rect">
            <a:avLst/>
          </a:prstGeom>
        </p:spPr>
      </p:pic>
    </p:spTree>
    <p:extLst>
      <p:ext uri="{BB962C8B-B14F-4D97-AF65-F5344CB8AC3E}">
        <p14:creationId xmlns:p14="http://schemas.microsoft.com/office/powerpoint/2010/main" val="494010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456006" y="0"/>
            <a:ext cx="9126854" cy="6854505"/>
          </a:xfrm>
          <a:prstGeom prst="rect">
            <a:avLst/>
          </a:prstGeom>
        </p:spPr>
      </p:pic>
    </p:spTree>
    <p:extLst>
      <p:ext uri="{BB962C8B-B14F-4D97-AF65-F5344CB8AC3E}">
        <p14:creationId xmlns:p14="http://schemas.microsoft.com/office/powerpoint/2010/main" val="1951010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04502"/>
            <a:ext cx="4493623" cy="901337"/>
          </a:xfrm>
        </p:spPr>
        <p:txBody>
          <a:bodyPr>
            <a:normAutofit fontScale="90000"/>
          </a:bodyPr>
          <a:lstStyle/>
          <a:p>
            <a:r>
              <a:rPr lang="en-US" dirty="0" smtClean="0"/>
              <a:t>Zero Access:</a:t>
            </a:r>
            <a:endParaRPr lang="en-US" dirty="0"/>
          </a:p>
        </p:txBody>
      </p:sp>
      <p:sp>
        <p:nvSpPr>
          <p:cNvPr id="3" name="Subtitle 2"/>
          <p:cNvSpPr>
            <a:spLocks noGrp="1"/>
          </p:cNvSpPr>
          <p:nvPr>
            <p:ph type="subTitle" idx="1"/>
          </p:nvPr>
        </p:nvSpPr>
        <p:spPr>
          <a:xfrm>
            <a:off x="254724" y="1303564"/>
            <a:ext cx="8549641" cy="5319305"/>
          </a:xfrm>
        </p:spPr>
        <p:txBody>
          <a:bodyPr>
            <a:normAutofit lnSpcReduction="10000"/>
          </a:bodyPr>
          <a:lstStyle/>
          <a:p>
            <a:pPr marL="342900" indent="-342900">
              <a:buFontTx/>
              <a:buChar char="-"/>
            </a:pPr>
            <a:r>
              <a:rPr lang="en-US" dirty="0" smtClean="0"/>
              <a:t>Attacks Windows computers.</a:t>
            </a:r>
          </a:p>
          <a:p>
            <a:pPr marL="342900" indent="-342900">
              <a:buFontTx/>
              <a:buChar char="-"/>
            </a:pPr>
            <a:r>
              <a:rPr lang="en-US" dirty="0" smtClean="0"/>
              <a:t>Vulnerability: 1. A user is tricked into executing the code because it is disguised as a legitimate file (social engineering). 2. It can be executed by tricking the user into thinking it is an advertisement, which really takes the user to a site that hosts the bad software. 3. 3</a:t>
            </a:r>
            <a:r>
              <a:rPr lang="en-US" baseline="30000" dirty="0" smtClean="0"/>
              <a:t>rd</a:t>
            </a:r>
            <a:r>
              <a:rPr lang="en-US" dirty="0" smtClean="0"/>
              <a:t> party hackers are paid to install the virus as a rootkit.</a:t>
            </a:r>
          </a:p>
          <a:p>
            <a:pPr marL="342900" indent="-342900">
              <a:buFontTx/>
              <a:buChar char="-"/>
            </a:pPr>
            <a:r>
              <a:rPr lang="en-US" dirty="0"/>
              <a:t>This malware does 2 things beginning around 2011: 1. It would mine bitcoins to the point it is estimated that it’s worth was about $2.7 per year! 2. It also served as click fraud. This simulated clicks on ads of websites, which generate money. This is estimated to have cost advertisers $900,000 per day</a:t>
            </a:r>
            <a:r>
              <a:rPr lang="en-US" dirty="0" smtClean="0"/>
              <a:t>!</a:t>
            </a:r>
          </a:p>
          <a:p>
            <a:pPr marL="342900" indent="-342900">
              <a:buFontTx/>
              <a:buChar char="-"/>
            </a:pPr>
            <a:r>
              <a:rPr lang="en-US" dirty="0" smtClean="0"/>
              <a:t>Released around May 2011. It is not clear when the problem was addressed (looks like late 2012), but it looks like all of the major anti-virus software companies have instructions to remove the malware available online.</a:t>
            </a:r>
            <a:endParaRPr lang="en-US" dirty="0"/>
          </a:p>
          <a:p>
            <a:pPr marL="342900" indent="-342900">
              <a:buFontTx/>
              <a:buChar char="-"/>
            </a:pPr>
            <a:endParaRPr lang="en-US" dirty="0" smtClean="0"/>
          </a:p>
          <a:p>
            <a:pPr marL="342900" indent="-342900">
              <a:buFontTx/>
              <a:buChar char="-"/>
            </a:pPr>
            <a:endParaRPr lang="en-U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4366" y="267787"/>
            <a:ext cx="3201623" cy="2398127"/>
          </a:xfrm>
          <a:prstGeom prst="rect">
            <a:avLst/>
          </a:prstGeom>
        </p:spPr>
      </p:pic>
    </p:spTree>
    <p:extLst>
      <p:ext uri="{BB962C8B-B14F-4D97-AF65-F5344CB8AC3E}">
        <p14:creationId xmlns:p14="http://schemas.microsoft.com/office/powerpoint/2010/main" val="18914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01C307-B55D-4EAF-A2B5-66C99512314E}"/>
              </a:ext>
            </a:extLst>
          </p:cNvPr>
          <p:cNvSpPr>
            <a:spLocks noGrp="1"/>
          </p:cNvSpPr>
          <p:nvPr>
            <p:ph type="title"/>
          </p:nvPr>
        </p:nvSpPr>
        <p:spPr>
          <a:xfrm>
            <a:off x="3837895" y="342990"/>
            <a:ext cx="3897068" cy="659423"/>
          </a:xfrm>
        </p:spPr>
        <p:txBody>
          <a:bodyPr>
            <a:normAutofit fontScale="90000"/>
          </a:bodyPr>
          <a:lstStyle/>
          <a:p>
            <a:r>
              <a:rPr lang="en-US" dirty="0"/>
              <a:t>Flame Malware</a:t>
            </a:r>
          </a:p>
        </p:txBody>
      </p:sp>
      <p:pic>
        <p:nvPicPr>
          <p:cNvPr id="6" name="Picture 5">
            <a:extLst>
              <a:ext uri="{FF2B5EF4-FFF2-40B4-BE49-F238E27FC236}">
                <a16:creationId xmlns:a16="http://schemas.microsoft.com/office/drawing/2014/main" id="{5F29518F-A175-4AF3-8748-00090EF8562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34963" y="193431"/>
            <a:ext cx="1947748" cy="777476"/>
          </a:xfrm>
          <a:prstGeom prst="rect">
            <a:avLst/>
          </a:prstGeom>
        </p:spPr>
      </p:pic>
      <p:pic>
        <p:nvPicPr>
          <p:cNvPr id="7" name="Picture 6">
            <a:extLst>
              <a:ext uri="{FF2B5EF4-FFF2-40B4-BE49-F238E27FC236}">
                <a16:creationId xmlns:a16="http://schemas.microsoft.com/office/drawing/2014/main" id="{2FDA2EAC-AF57-449E-A907-0528417AA97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723956" y="193431"/>
            <a:ext cx="1947748" cy="777476"/>
          </a:xfrm>
          <a:prstGeom prst="rect">
            <a:avLst/>
          </a:prstGeom>
        </p:spPr>
      </p:pic>
      <p:sp>
        <p:nvSpPr>
          <p:cNvPr id="9" name="TextBox 8">
            <a:extLst>
              <a:ext uri="{FF2B5EF4-FFF2-40B4-BE49-F238E27FC236}">
                <a16:creationId xmlns:a16="http://schemas.microsoft.com/office/drawing/2014/main" id="{0570380E-A00E-4184-92CC-6F3655578967}"/>
              </a:ext>
            </a:extLst>
          </p:cNvPr>
          <p:cNvSpPr txBox="1"/>
          <p:nvPr/>
        </p:nvSpPr>
        <p:spPr>
          <a:xfrm>
            <a:off x="1027234" y="2021463"/>
            <a:ext cx="10137530" cy="707886"/>
          </a:xfrm>
          <a:prstGeom prst="rect">
            <a:avLst/>
          </a:prstGeom>
          <a:solidFill>
            <a:srgbClr val="FFFF00"/>
          </a:solidFill>
        </p:spPr>
        <p:txBody>
          <a:bodyPr wrap="square" rtlCol="0">
            <a:spAutoFit/>
          </a:bodyPr>
          <a:lstStyle/>
          <a:p>
            <a:pPr algn="ctr"/>
            <a:r>
              <a:rPr lang="en-US" sz="2000" dirty="0">
                <a:ln w="0"/>
                <a:effectLst>
                  <a:outerShdw blurRad="38100" dist="25400" dir="5400000" algn="ctr" rotWithShape="0">
                    <a:srgbClr val="6E747A">
                      <a:alpha val="43000"/>
                    </a:srgbClr>
                  </a:outerShdw>
                </a:effectLst>
                <a:latin typeface="+mj-lt"/>
              </a:rPr>
              <a:t>Flame, AKA Flamer, </a:t>
            </a:r>
            <a:r>
              <a:rPr lang="en-US" sz="2000" dirty="0" err="1">
                <a:ln w="0"/>
                <a:effectLst>
                  <a:outerShdw blurRad="38100" dist="25400" dir="5400000" algn="ctr" rotWithShape="0">
                    <a:srgbClr val="6E747A">
                      <a:alpha val="43000"/>
                    </a:srgbClr>
                  </a:outerShdw>
                </a:effectLst>
                <a:latin typeface="+mj-lt"/>
              </a:rPr>
              <a:t>sKyWIper</a:t>
            </a:r>
            <a:r>
              <a:rPr lang="en-US" sz="2000" dirty="0">
                <a:ln w="0"/>
                <a:effectLst>
                  <a:outerShdw blurRad="38100" dist="25400" dir="5400000" algn="ctr" rotWithShape="0">
                    <a:srgbClr val="6E747A">
                      <a:alpha val="43000"/>
                    </a:srgbClr>
                  </a:outerShdw>
                </a:effectLst>
                <a:latin typeface="+mj-lt"/>
              </a:rPr>
              <a:t>, and </a:t>
            </a:r>
            <a:r>
              <a:rPr lang="en-US" sz="2000" dirty="0" err="1">
                <a:ln w="0"/>
                <a:effectLst>
                  <a:outerShdw blurRad="38100" dist="25400" dir="5400000" algn="ctr" rotWithShape="0">
                    <a:srgbClr val="6E747A">
                      <a:alpha val="43000"/>
                    </a:srgbClr>
                  </a:outerShdw>
                </a:effectLst>
                <a:latin typeface="+mj-lt"/>
              </a:rPr>
              <a:t>Skywiper</a:t>
            </a:r>
            <a:r>
              <a:rPr lang="en-US" sz="2000" dirty="0">
                <a:ln w="0"/>
                <a:effectLst>
                  <a:outerShdw blurRad="38100" dist="25400" dir="5400000" algn="ctr" rotWithShape="0">
                    <a:srgbClr val="6E747A">
                      <a:alpha val="43000"/>
                    </a:srgbClr>
                  </a:outerShdw>
                </a:effectLst>
                <a:latin typeface="+mj-lt"/>
              </a:rPr>
              <a:t>, is modular computer </a:t>
            </a:r>
            <a:r>
              <a:rPr lang="en-US" sz="2000" dirty="0" err="1">
                <a:ln w="0"/>
                <a:effectLst>
                  <a:outerShdw blurRad="38100" dist="25400" dir="5400000" algn="ctr" rotWithShape="0">
                    <a:srgbClr val="6E747A">
                      <a:alpha val="43000"/>
                    </a:srgbClr>
                  </a:outerShdw>
                </a:effectLst>
                <a:latin typeface="+mj-lt"/>
              </a:rPr>
              <a:t>malwarediscovered</a:t>
            </a:r>
            <a:r>
              <a:rPr lang="en-US" sz="2000" dirty="0">
                <a:ln w="0"/>
                <a:effectLst>
                  <a:outerShdw blurRad="38100" dist="25400" dir="5400000" algn="ctr" rotWithShape="0">
                    <a:srgbClr val="6E747A">
                      <a:alpha val="43000"/>
                    </a:srgbClr>
                  </a:outerShdw>
                </a:effectLst>
                <a:latin typeface="+mj-lt"/>
              </a:rPr>
              <a:t> in 2012 that attacks computers running the Microsoft Windows operating system.</a:t>
            </a:r>
          </a:p>
        </p:txBody>
      </p:sp>
      <p:sp>
        <p:nvSpPr>
          <p:cNvPr id="11" name="TextBox 10">
            <a:extLst>
              <a:ext uri="{FF2B5EF4-FFF2-40B4-BE49-F238E27FC236}">
                <a16:creationId xmlns:a16="http://schemas.microsoft.com/office/drawing/2014/main" id="{AA310DFD-81FF-4DE1-A24B-86B56E88F6FC}"/>
              </a:ext>
            </a:extLst>
          </p:cNvPr>
          <p:cNvSpPr txBox="1"/>
          <p:nvPr/>
        </p:nvSpPr>
        <p:spPr>
          <a:xfrm>
            <a:off x="208083" y="1120466"/>
            <a:ext cx="11775833" cy="923330"/>
          </a:xfrm>
          <a:prstGeom prst="rect">
            <a:avLst/>
          </a:prstGeom>
          <a:noFill/>
        </p:spPr>
        <p:txBody>
          <a:bodyPr wrap="square" rtlCol="0">
            <a:spAutoFit/>
          </a:bodyPr>
          <a:lstStyle/>
          <a:p>
            <a:pPr algn="ctr"/>
            <a:r>
              <a:rPr lang="en-US" dirty="0">
                <a:solidFill>
                  <a:srgbClr val="FF0000"/>
                </a:solidFill>
                <a:latin typeface="+mj-lt"/>
              </a:rPr>
              <a:t>What is Flame Malware? </a:t>
            </a:r>
            <a:r>
              <a:rPr lang="en-US" b="1" u="sng" dirty="0">
                <a:solidFill>
                  <a:srgbClr val="FF0000"/>
                </a:solidFill>
                <a:latin typeface="+mj-lt"/>
              </a:rPr>
              <a:t>Flame</a:t>
            </a:r>
            <a:r>
              <a:rPr lang="en-US" dirty="0">
                <a:solidFill>
                  <a:srgbClr val="FF0000"/>
                </a:solidFill>
                <a:latin typeface="+mj-lt"/>
              </a:rPr>
              <a:t> is a highly sophisticated, malicious program that is actively being used as a cyber weapon to target entities in several countries. Discovered by Kaspersky Lab’s experts – during an investigation that was prompted by the International Telecommunication Union (ITU) – Flame is designed to carry out cyber espionage.</a:t>
            </a:r>
          </a:p>
        </p:txBody>
      </p:sp>
      <p:sp>
        <p:nvSpPr>
          <p:cNvPr id="12" name="TextBox 11">
            <a:extLst>
              <a:ext uri="{FF2B5EF4-FFF2-40B4-BE49-F238E27FC236}">
                <a16:creationId xmlns:a16="http://schemas.microsoft.com/office/drawing/2014/main" id="{C2BBE5B3-A253-48E6-BB82-6F11536FADFF}"/>
              </a:ext>
            </a:extLst>
          </p:cNvPr>
          <p:cNvSpPr txBox="1"/>
          <p:nvPr/>
        </p:nvSpPr>
        <p:spPr>
          <a:xfrm>
            <a:off x="3525473" y="2784083"/>
            <a:ext cx="5313729" cy="1200329"/>
          </a:xfrm>
          <a:prstGeom prst="rect">
            <a:avLst/>
          </a:prstGeom>
          <a:noFill/>
        </p:spPr>
        <p:txBody>
          <a:bodyPr wrap="square" rtlCol="0">
            <a:spAutoFit/>
          </a:bodyPr>
          <a:lstStyle/>
          <a:p>
            <a:pPr algn="ctr"/>
            <a:r>
              <a:rPr lang="en-US" sz="2400" dirty="0">
                <a:solidFill>
                  <a:srgbClr val="FF0000"/>
                </a:solidFill>
                <a:latin typeface="+mj-lt"/>
              </a:rPr>
              <a:t>Flame eavesdrops on conversations, takes screenshots and steals data from infected computers without being detected.</a:t>
            </a:r>
          </a:p>
        </p:txBody>
      </p:sp>
      <p:pic>
        <p:nvPicPr>
          <p:cNvPr id="17" name="Picture 16">
            <a:extLst>
              <a:ext uri="{FF2B5EF4-FFF2-40B4-BE49-F238E27FC236}">
                <a16:creationId xmlns:a16="http://schemas.microsoft.com/office/drawing/2014/main" id="{8D9A6AEE-C3C2-4312-B866-DDE2CE58F9E2}"/>
              </a:ext>
            </a:extLst>
          </p:cNvPr>
          <p:cNvPicPr>
            <a:picLocks noChangeAspect="1"/>
          </p:cNvPicPr>
          <p:nvPr/>
        </p:nvPicPr>
        <p:blipFill>
          <a:blip r:embed="rId3"/>
          <a:stretch>
            <a:fillRect/>
          </a:stretch>
        </p:blipFill>
        <p:spPr>
          <a:xfrm>
            <a:off x="8951120" y="3134394"/>
            <a:ext cx="3214421" cy="2965208"/>
          </a:xfrm>
          <a:prstGeom prst="rect">
            <a:avLst/>
          </a:prstGeom>
        </p:spPr>
      </p:pic>
      <p:pic>
        <p:nvPicPr>
          <p:cNvPr id="1026" name="Picture 2" descr="Image result for timeline flame malware">
            <a:extLst>
              <a:ext uri="{FF2B5EF4-FFF2-40B4-BE49-F238E27FC236}">
                <a16:creationId xmlns:a16="http://schemas.microsoft.com/office/drawing/2014/main" id="{D6E14743-D92D-4B4C-9141-728E080281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560" y="3134394"/>
            <a:ext cx="3174899" cy="3359621"/>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E0FD7743-44DB-40EA-A928-E8418F33D400}"/>
              </a:ext>
            </a:extLst>
          </p:cNvPr>
          <p:cNvSpPr txBox="1"/>
          <p:nvPr/>
        </p:nvSpPr>
        <p:spPr>
          <a:xfrm>
            <a:off x="3455377" y="4088423"/>
            <a:ext cx="5383825" cy="2215991"/>
          </a:xfrm>
          <a:prstGeom prst="rect">
            <a:avLst/>
          </a:prstGeom>
          <a:solidFill>
            <a:srgbClr val="FFFF00"/>
          </a:solidFill>
        </p:spPr>
        <p:txBody>
          <a:bodyPr wrap="square" rtlCol="0">
            <a:spAutoFit/>
          </a:bodyPr>
          <a:lstStyle/>
          <a:p>
            <a:pPr algn="ctr"/>
            <a:r>
              <a:rPr lang="en-US" sz="2000" dirty="0">
                <a:ln w="0"/>
                <a:effectLst>
                  <a:outerShdw blurRad="38100" dist="25400" dir="5400000" algn="ctr" rotWithShape="0">
                    <a:srgbClr val="6E747A">
                      <a:alpha val="43000"/>
                    </a:srgbClr>
                  </a:outerShdw>
                </a:effectLst>
                <a:latin typeface="+mj-lt"/>
              </a:rPr>
              <a:t>The malware has no kill date, though the operators have the ability to send a kill module to it if needed. The kill module, named browse32, searches for every trace of the malware on the system, including stored files full of screenshots and data stolen by the malware, and eliminates them, picking up any breadcrumbs that might be left behind.</a:t>
            </a:r>
          </a:p>
          <a:p>
            <a:endParaRPr lang="en-US" dirty="0"/>
          </a:p>
        </p:txBody>
      </p:sp>
    </p:spTree>
    <p:extLst>
      <p:ext uri="{BB962C8B-B14F-4D97-AF65-F5344CB8AC3E}">
        <p14:creationId xmlns:p14="http://schemas.microsoft.com/office/powerpoint/2010/main" val="25022609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677</Words>
  <Application>Microsoft Office PowerPoint</Application>
  <PresentationFormat>Widescreen</PresentationFormat>
  <Paragraphs>44</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Office Theme</vt:lpstr>
      <vt:lpstr>MALWARE</vt:lpstr>
      <vt:lpstr>PowerPoint Presentation</vt:lpstr>
      <vt:lpstr>PowerPoint Presentation</vt:lpstr>
      <vt:lpstr>PowerPoint Presentation</vt:lpstr>
      <vt:lpstr>PowerPoint Presentation</vt:lpstr>
      <vt:lpstr>PowerPoint Presentation</vt:lpstr>
      <vt:lpstr>PowerPoint Presentation</vt:lpstr>
      <vt:lpstr>Zero Access:</vt:lpstr>
      <vt:lpstr>Flame Malware</vt:lpstr>
      <vt:lpstr>Stuxnet Worm</vt:lpstr>
      <vt:lpstr>PowerPoint Presentation</vt:lpstr>
      <vt:lpstr>SQL Insertion/Injection Most common technique used by attackers to attack websites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Brandon Petcaugh</dc:creator>
  <cp:lastModifiedBy>Brandon Petcaugh</cp:lastModifiedBy>
  <cp:revision>2</cp:revision>
  <dcterms:created xsi:type="dcterms:W3CDTF">2018-07-17T17:46:24Z</dcterms:created>
  <dcterms:modified xsi:type="dcterms:W3CDTF">2018-07-17T17:49:23Z</dcterms:modified>
</cp:coreProperties>
</file>

<file path=docProps/thumbnail.jpeg>
</file>